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 id="2147483757" r:id="rId7"/>
    <p:sldMasterId id="2147483770" r:id="rId8"/>
  </p:sldMasterIdLst>
  <p:notesMasterIdLst>
    <p:notesMasterId r:id="rId50"/>
  </p:notesMasterIdLst>
  <p:handoutMasterIdLst>
    <p:handoutMasterId r:id="rId51"/>
  </p:handoutMasterIdLst>
  <p:sldIdLst>
    <p:sldId id="325" r:id="rId9"/>
    <p:sldId id="343" r:id="rId10"/>
    <p:sldId id="260" r:id="rId11"/>
    <p:sldId id="332" r:id="rId12"/>
    <p:sldId id="257" r:id="rId13"/>
    <p:sldId id="3386" r:id="rId14"/>
    <p:sldId id="263" r:id="rId15"/>
    <p:sldId id="1660" r:id="rId16"/>
    <p:sldId id="259" r:id="rId17"/>
    <p:sldId id="3385" r:id="rId18"/>
    <p:sldId id="567" r:id="rId19"/>
    <p:sldId id="2076136266" r:id="rId20"/>
    <p:sldId id="1118" r:id="rId21"/>
    <p:sldId id="258" r:id="rId22"/>
    <p:sldId id="3384" r:id="rId23"/>
    <p:sldId id="556" r:id="rId24"/>
    <p:sldId id="3377" r:id="rId25"/>
    <p:sldId id="566" r:id="rId26"/>
    <p:sldId id="262" r:id="rId27"/>
    <p:sldId id="558" r:id="rId28"/>
    <p:sldId id="563" r:id="rId29"/>
    <p:sldId id="3383" r:id="rId30"/>
    <p:sldId id="3363" r:id="rId31"/>
    <p:sldId id="3361" r:id="rId32"/>
    <p:sldId id="3400" r:id="rId33"/>
    <p:sldId id="3398" r:id="rId34"/>
    <p:sldId id="3399" r:id="rId35"/>
    <p:sldId id="3380" r:id="rId36"/>
    <p:sldId id="3389" r:id="rId37"/>
    <p:sldId id="3382" r:id="rId38"/>
    <p:sldId id="1614" r:id="rId39"/>
    <p:sldId id="3346" r:id="rId40"/>
    <p:sldId id="559" r:id="rId41"/>
    <p:sldId id="3375" r:id="rId42"/>
    <p:sldId id="3381" r:id="rId43"/>
    <p:sldId id="3397" r:id="rId44"/>
    <p:sldId id="3379" r:id="rId45"/>
    <p:sldId id="3378" r:id="rId46"/>
    <p:sldId id="328" r:id="rId47"/>
    <p:sldId id="345" r:id="rId48"/>
    <p:sldId id="329" r:id="rId4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260"/>
            <p14:sldId id="332"/>
            <p14:sldId id="257"/>
            <p14:sldId id="3386"/>
            <p14:sldId id="263"/>
            <p14:sldId id="1660"/>
            <p14:sldId id="259"/>
            <p14:sldId id="3385"/>
            <p14:sldId id="567"/>
            <p14:sldId id="2076136266"/>
            <p14:sldId id="1118"/>
            <p14:sldId id="258"/>
            <p14:sldId id="3384"/>
            <p14:sldId id="556"/>
            <p14:sldId id="3377"/>
            <p14:sldId id="566"/>
            <p14:sldId id="262"/>
            <p14:sldId id="558"/>
            <p14:sldId id="563"/>
            <p14:sldId id="3383"/>
            <p14:sldId id="3363"/>
            <p14:sldId id="3361"/>
            <p14:sldId id="3400"/>
            <p14:sldId id="3398"/>
            <p14:sldId id="3399"/>
            <p14:sldId id="3380"/>
            <p14:sldId id="3389"/>
            <p14:sldId id="3382"/>
            <p14:sldId id="1614"/>
            <p14:sldId id="3346"/>
            <p14:sldId id="559"/>
            <p14:sldId id="3375"/>
            <p14:sldId id="3381"/>
            <p14:sldId id="3397"/>
            <p14:sldId id="3379"/>
            <p14:sldId id="3378"/>
            <p14:sldId id="328"/>
            <p14:sldId id="345"/>
          </p14:sldIdLst>
        </p14:section>
        <p14:section name="REFERENCE SLIDES" id="{1BF493E7-959B-4098-9BC3-C5CDEA4CA9C0}">
          <p14:sldIdLst>
            <p14:sldId id="3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2266" autoAdjust="0"/>
  </p:normalViewPr>
  <p:slideViewPr>
    <p:cSldViewPr snapToGrid="0">
      <p:cViewPr varScale="1">
        <p:scale>
          <a:sx n="119" d="100"/>
          <a:sy n="119" d="100"/>
        </p:scale>
        <p:origin x="552" y="10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3740698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28</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10/31/2019 3:44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10/31/2019 3:44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min</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a:p>
            <a:r>
              <a:rPr lang="en-US" dirty="0"/>
              <a:t>2 min</a:t>
            </a:r>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r>
              <a:rPr lang="en-US" dirty="0"/>
              <a:t>5 min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3:44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10964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8964622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20169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312363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3656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736756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63154"/>
            <a:ext cx="8268891" cy="230833"/>
          </a:xfrm>
        </p:spPr>
        <p:txBody>
          <a:bodyPr/>
          <a:lstStyle>
            <a:lvl1pPr marL="0" indent="0" algn="ctr">
              <a:buNone/>
              <a:defRPr sz="15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82343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810986"/>
            <a:ext cx="9144000" cy="3351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438150" y="840071"/>
            <a:ext cx="8268891" cy="276999"/>
          </a:xfrm>
        </p:spPr>
        <p:txBody>
          <a:bodyPr/>
          <a:lstStyle>
            <a:lvl1pPr marL="0" indent="0" algn="ctr">
              <a:buNone/>
              <a:defRPr sz="18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20268" y="1828801"/>
            <a:ext cx="2121693" cy="1604285"/>
          </a:xfrm>
        </p:spPr>
        <p:txBody>
          <a:bodyPr/>
          <a:lstStyle>
            <a:lvl1pPr marL="0" indent="0">
              <a:spcBef>
                <a:spcPts val="900"/>
              </a:spcBef>
              <a:spcAft>
                <a:spcPts val="0"/>
              </a:spcAft>
              <a:buNone/>
              <a:defRPr sz="1800">
                <a:solidFill>
                  <a:schemeClr val="accent2"/>
                </a:solidFill>
              </a:defRPr>
            </a:lvl1pPr>
            <a:lvl2pPr marL="0" indent="0">
              <a:spcBef>
                <a:spcPts val="0"/>
              </a:spcBef>
              <a:spcAft>
                <a:spcPts val="450"/>
              </a:spcAft>
              <a:buNone/>
              <a:defRPr sz="1350">
                <a:solidFill>
                  <a:schemeClr val="tx1"/>
                </a:solidFill>
              </a:defRPr>
            </a:lvl2pPr>
            <a:lvl3pPr marL="0" indent="0">
              <a:spcBef>
                <a:spcPts val="450"/>
              </a:spcBef>
              <a:spcAft>
                <a:spcPts val="450"/>
              </a:spcAft>
              <a:buNone/>
              <a:defRPr sz="1050">
                <a:solidFill>
                  <a:schemeClr val="tx1"/>
                </a:solidFill>
              </a:defRPr>
            </a:lvl3pPr>
            <a:lvl4pPr marL="0" indent="0">
              <a:spcBef>
                <a:spcPts val="450"/>
              </a:spcBef>
              <a:spcAft>
                <a:spcPts val="450"/>
              </a:spcAft>
              <a:buNone/>
              <a:defRPr sz="900">
                <a:solidFill>
                  <a:schemeClr val="tx1"/>
                </a:solidFill>
              </a:defRPr>
            </a:lvl4pPr>
            <a:lvl5pPr marL="0" indent="0">
              <a:spcBef>
                <a:spcPts val="450"/>
              </a:spcBef>
              <a:spcAft>
                <a:spcPts val="450"/>
              </a:spcAft>
              <a:buNone/>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4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870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111316"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827366"/>
            <a:ext cx="4111316"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1453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9144000" cy="323165"/>
          </a:xfrm>
        </p:spPr>
        <p:txBody>
          <a:bodyPr/>
          <a:lstStyle/>
          <a:p>
            <a:endParaRPr lang="en-US"/>
          </a:p>
        </p:txBody>
      </p:sp>
      <p:sp>
        <p:nvSpPr>
          <p:cNvPr id="2" name="Title 1"/>
          <p:cNvSpPr>
            <a:spLocks noGrp="1"/>
          </p:cNvSpPr>
          <p:nvPr>
            <p:ph type="title" hasCustomPrompt="1"/>
          </p:nvPr>
        </p:nvSpPr>
        <p:spPr>
          <a:xfrm>
            <a:off x="4572001" y="2994056"/>
            <a:ext cx="4111316" cy="373949"/>
          </a:xfrm>
          <a:noFill/>
        </p:spPr>
        <p:txBody>
          <a:bodyPr wrap="square" lIns="0" tIns="0" rIns="0" bIns="0" anchor="b" anchorCtr="0">
            <a:spAutoFit/>
          </a:bodyPr>
          <a:lstStyle>
            <a:lvl1pPr algn="r"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572001" y="3546505"/>
            <a:ext cx="4111316" cy="230833"/>
          </a:xfrm>
          <a:noFill/>
        </p:spPr>
        <p:txBody>
          <a:bodyPr wrap="square" lIns="0" tIns="0" rIns="0" bIns="0">
            <a:spAutoFit/>
          </a:bodyPr>
          <a:lstStyle>
            <a:lvl1pPr marL="0" indent="0" algn="r">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513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441198" y="2002494"/>
            <a:ext cx="2730628" cy="830997"/>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5200920" y="110395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5200920" y="1969500"/>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5200920" y="2835049"/>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5200920" y="3700598"/>
            <a:ext cx="3501883" cy="369332"/>
          </a:xfrm>
        </p:spPr>
        <p:txBody>
          <a:bodyPr/>
          <a:lstStyle>
            <a:lvl1pPr marL="0" indent="0" algn="l">
              <a:buNone/>
              <a:defRPr sz="2400">
                <a:solidFill>
                  <a:schemeClr val="accent2"/>
                </a:solidFill>
              </a:defRPr>
            </a:lvl1pPr>
            <a:lvl2pPr marL="0" indent="0" algn="ctr">
              <a:buNone/>
              <a:defRPr sz="1350">
                <a:solidFill>
                  <a:schemeClr val="accent2"/>
                </a:solidFill>
              </a:defRPr>
            </a:lvl2pPr>
            <a:lvl3pPr marL="0" indent="0" algn="ctr">
              <a:buNone/>
              <a:defRPr sz="1050">
                <a:solidFill>
                  <a:schemeClr val="accent2"/>
                </a:solidFill>
              </a:defRPr>
            </a:lvl3pPr>
            <a:lvl4pPr marL="0" indent="0" algn="ctr">
              <a:buNone/>
              <a:defRPr sz="900">
                <a:solidFill>
                  <a:schemeClr val="accent2"/>
                </a:solidFill>
              </a:defRPr>
            </a:lvl4pPr>
            <a:lvl5pPr marL="0" indent="0" algn="ctr">
              <a:buNone/>
              <a:defRPr sz="900">
                <a:solidFill>
                  <a:schemeClr val="accent2"/>
                </a:solidFill>
              </a:defRPr>
            </a:lvl5pPr>
          </a:lstStyle>
          <a:p>
            <a:pPr lvl="0"/>
            <a:r>
              <a:rPr lang="en-US"/>
              <a:t>Click to edit</a:t>
            </a:r>
          </a:p>
        </p:txBody>
      </p:sp>
    </p:spTree>
    <p:extLst>
      <p:ext uri="{BB962C8B-B14F-4D97-AF65-F5344CB8AC3E}">
        <p14:creationId xmlns:p14="http://schemas.microsoft.com/office/powerpoint/2010/main" val="16679066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50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6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500685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049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900"/>
              </a:spcBef>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1117229"/>
          </a:xfrm>
        </p:spPr>
        <p:txBody>
          <a:bodyPr/>
          <a:lstStyle>
            <a:lvl1pPr>
              <a:spcBef>
                <a:spcPts val="750"/>
              </a:spcBef>
              <a:defRPr sz="15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88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6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94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3396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486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6046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45480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453545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19369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17626834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205822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22.emf"/><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7098375" y="2132830"/>
            <a:ext cx="5143500" cy="877841"/>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3977926" y="4888165"/>
            <a:ext cx="1188146" cy="219291"/>
          </a:xfrm>
          <a:prstGeom prst="rect">
            <a:avLst/>
          </a:prstGeom>
        </p:spPr>
        <p:txBody>
          <a:bodyPr wrap="none">
            <a:spAutoFit/>
          </a:bodyPr>
          <a:lstStyle/>
          <a:p>
            <a:pPr algn="ctr"/>
            <a:r>
              <a:rPr lang="en-US" sz="825"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2304447742"/>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ransition>
    <p:fade/>
  </p:transition>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544838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Lst>
  <p:transition>
    <p:fade/>
  </p:transition>
  <p:hf sldNum="0" hdr="0" ftr="0" dt="0"/>
  <p:txStyles>
    <p:titleStyle>
      <a:lvl1pPr algn="l" defTabSz="699557" rtl="0" eaLnBrk="1" latinLnBrk="0" hangingPunct="1">
        <a:lnSpc>
          <a:spcPct val="100000"/>
        </a:lnSpc>
        <a:spcBef>
          <a:spcPct val="0"/>
        </a:spcBef>
        <a:spcAft>
          <a:spcPts val="900"/>
        </a:spcAft>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3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18" Type="http://schemas.openxmlformats.org/officeDocument/2006/relationships/image" Target="../media/image60.emf"/><Relationship Id="rId3" Type="http://schemas.openxmlformats.org/officeDocument/2006/relationships/image" Target="../media/image45.emf"/><Relationship Id="rId21" Type="http://schemas.openxmlformats.org/officeDocument/2006/relationships/image" Target="../media/image63.emf"/><Relationship Id="rId7" Type="http://schemas.openxmlformats.org/officeDocument/2006/relationships/image" Target="../media/image49.emf"/><Relationship Id="rId12" Type="http://schemas.openxmlformats.org/officeDocument/2006/relationships/image" Target="../media/image54.emf"/><Relationship Id="rId17" Type="http://schemas.openxmlformats.org/officeDocument/2006/relationships/image" Target="../media/image59.emf"/><Relationship Id="rId2" Type="http://schemas.openxmlformats.org/officeDocument/2006/relationships/image" Target="../media/image44.emf"/><Relationship Id="rId16" Type="http://schemas.openxmlformats.org/officeDocument/2006/relationships/image" Target="../media/image58.emf"/><Relationship Id="rId20" Type="http://schemas.openxmlformats.org/officeDocument/2006/relationships/image" Target="../media/image62.emf"/><Relationship Id="rId1" Type="http://schemas.openxmlformats.org/officeDocument/2006/relationships/slideLayout" Target="../slideLayouts/slideLayout38.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5" Type="http://schemas.openxmlformats.org/officeDocument/2006/relationships/image" Target="../media/image57.emf"/><Relationship Id="rId10" Type="http://schemas.openxmlformats.org/officeDocument/2006/relationships/image" Target="../media/image52.emf"/><Relationship Id="rId19" Type="http://schemas.openxmlformats.org/officeDocument/2006/relationships/image" Target="../media/image61.emf"/><Relationship Id="rId4" Type="http://schemas.openxmlformats.org/officeDocument/2006/relationships/image" Target="../media/image46.emf"/><Relationship Id="rId9" Type="http://schemas.openxmlformats.org/officeDocument/2006/relationships/image" Target="../media/image51.emf"/><Relationship Id="rId14" Type="http://schemas.openxmlformats.org/officeDocument/2006/relationships/image" Target="../media/image5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openxmlformats.org/officeDocument/2006/relationships/image" Target="../media/image72.pn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78.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07/relationships/hdphoto" Target="../media/hdphoto5.wdp"/><Relationship Id="rId3" Type="http://schemas.openxmlformats.org/officeDocument/2006/relationships/image" Target="../media/image79.png"/><Relationship Id="rId7" Type="http://schemas.microsoft.com/office/2007/relationships/hdphoto" Target="../media/hdphoto2.wdp"/><Relationship Id="rId12"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8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83.png"/><Relationship Id="rId4" Type="http://schemas.openxmlformats.org/officeDocument/2006/relationships/image" Target="../media/image80.png"/><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38.xm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30.em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AB0C-2F71-4E4F-8FF0-4E796AD9764D}"/>
              </a:ext>
            </a:extLst>
          </p:cNvPr>
          <p:cNvSpPr>
            <a:spLocks noGrp="1"/>
          </p:cNvSpPr>
          <p:nvPr>
            <p:ph type="title"/>
          </p:nvPr>
        </p:nvSpPr>
        <p:spPr>
          <a:xfrm>
            <a:off x="545432" y="273844"/>
            <a:ext cx="8726904" cy="994172"/>
          </a:xfrm>
        </p:spPr>
        <p:txBody>
          <a:bodyPr>
            <a:normAutofit/>
          </a:bodyPr>
          <a:lstStyle/>
          <a:p>
            <a:r>
              <a:rPr lang="en-US" sz="2800" dirty="0"/>
              <a:t>Artificial Intelligence Uses and Implementation Families</a:t>
            </a:r>
          </a:p>
        </p:txBody>
      </p:sp>
      <p:sp>
        <p:nvSpPr>
          <p:cNvPr id="6" name="TextBox 5">
            <a:extLst>
              <a:ext uri="{FF2B5EF4-FFF2-40B4-BE49-F238E27FC236}">
                <a16:creationId xmlns:a16="http://schemas.microsoft.com/office/drawing/2014/main" id="{A1A34491-A8D9-4E4F-A362-5738D7FD7862}"/>
              </a:ext>
            </a:extLst>
          </p:cNvPr>
          <p:cNvSpPr txBox="1"/>
          <p:nvPr/>
        </p:nvSpPr>
        <p:spPr>
          <a:xfrm>
            <a:off x="6332774" y="1772536"/>
            <a:ext cx="1392135" cy="392415"/>
          </a:xfrm>
          <a:prstGeom prst="rect">
            <a:avLst/>
          </a:prstGeom>
          <a:noFill/>
        </p:spPr>
        <p:txBody>
          <a:bodyPr wrap="square" lIns="0" tIns="34290" rIns="0" bIns="34290" rtlCol="0">
            <a:spAutoFit/>
          </a:bodyPr>
          <a:lstStyle>
            <a:defPPr>
              <a:defRPr lang="en-US"/>
            </a:defPPr>
            <a:lvl1pPr algn="ctr">
              <a:defRPr sz="2000">
                <a:solidFill>
                  <a:schemeClr val="bg1"/>
                </a:solidFill>
                <a:latin typeface="+mj-lt"/>
              </a:defRPr>
            </a:lvl1pPr>
          </a:lstStyle>
          <a:p>
            <a:pPr defTabSz="685800">
              <a:defRPr/>
            </a:pPr>
            <a:r>
              <a:rPr lang="en-US" sz="2100">
                <a:solidFill>
                  <a:schemeClr val="tx1"/>
                </a:solidFill>
                <a:latin typeface="Segoe UI Semibold"/>
              </a:rPr>
              <a:t>Language</a:t>
            </a:r>
          </a:p>
        </p:txBody>
      </p:sp>
      <p:sp>
        <p:nvSpPr>
          <p:cNvPr id="7" name="TextBox 6">
            <a:extLst>
              <a:ext uri="{FF2B5EF4-FFF2-40B4-BE49-F238E27FC236}">
                <a16:creationId xmlns:a16="http://schemas.microsoft.com/office/drawing/2014/main" id="{553D0EB8-B34A-4B0D-A560-F317E2D02A42}"/>
              </a:ext>
            </a:extLst>
          </p:cNvPr>
          <p:cNvSpPr txBox="1"/>
          <p:nvPr/>
        </p:nvSpPr>
        <p:spPr>
          <a:xfrm>
            <a:off x="3695653" y="2233450"/>
            <a:ext cx="941635" cy="392415"/>
          </a:xfrm>
          <a:prstGeom prst="rect">
            <a:avLst/>
          </a:prstGeom>
          <a:noFill/>
        </p:spPr>
        <p:txBody>
          <a:bodyPr wrap="square" lIns="68580" tIns="34290" rIns="0" bIns="34290" rtlCol="0">
            <a:spAutoFit/>
          </a:bodyPr>
          <a:lstStyle/>
          <a:p>
            <a:pPr algn="ctr" defTabSz="685800">
              <a:defRPr/>
            </a:pPr>
            <a:r>
              <a:rPr lang="en-US" sz="2100">
                <a:latin typeface="Segoe UI Semibold"/>
              </a:rPr>
              <a:t>Vision</a:t>
            </a:r>
          </a:p>
        </p:txBody>
      </p:sp>
      <p:sp>
        <p:nvSpPr>
          <p:cNvPr id="8" name="TextBox 7">
            <a:extLst>
              <a:ext uri="{FF2B5EF4-FFF2-40B4-BE49-F238E27FC236}">
                <a16:creationId xmlns:a16="http://schemas.microsoft.com/office/drawing/2014/main" id="{A4E948F6-EBBF-4ED5-AD25-DF32127E1516}"/>
              </a:ext>
            </a:extLst>
          </p:cNvPr>
          <p:cNvSpPr txBox="1"/>
          <p:nvPr/>
        </p:nvSpPr>
        <p:spPr>
          <a:xfrm>
            <a:off x="1419926" y="3826986"/>
            <a:ext cx="899888" cy="392415"/>
          </a:xfrm>
          <a:prstGeom prst="rect">
            <a:avLst/>
          </a:prstGeom>
          <a:noFill/>
        </p:spPr>
        <p:txBody>
          <a:bodyPr wrap="square" lIns="0" tIns="34290" rIns="0" bIns="34290" rtlCol="0">
            <a:spAutoFit/>
          </a:bodyPr>
          <a:lstStyle/>
          <a:p>
            <a:pPr algn="ctr" defTabSz="685800">
              <a:defRPr/>
            </a:pPr>
            <a:r>
              <a:rPr lang="en-US" sz="2100">
                <a:latin typeface="Segoe UI Semibold"/>
              </a:rPr>
              <a:t>Speech</a:t>
            </a:r>
          </a:p>
        </p:txBody>
      </p:sp>
      <p:sp>
        <p:nvSpPr>
          <p:cNvPr id="9" name="TextBox 8">
            <a:extLst>
              <a:ext uri="{FF2B5EF4-FFF2-40B4-BE49-F238E27FC236}">
                <a16:creationId xmlns:a16="http://schemas.microsoft.com/office/drawing/2014/main" id="{B3EAB6F4-5535-4DFA-B4E4-12B4678A625B}"/>
              </a:ext>
            </a:extLst>
          </p:cNvPr>
          <p:cNvSpPr txBox="1"/>
          <p:nvPr/>
        </p:nvSpPr>
        <p:spPr>
          <a:xfrm>
            <a:off x="657853" y="1625747"/>
            <a:ext cx="1322173" cy="392415"/>
          </a:xfrm>
          <a:prstGeom prst="rect">
            <a:avLst/>
          </a:prstGeom>
          <a:noFill/>
        </p:spPr>
        <p:txBody>
          <a:bodyPr wrap="square" lIns="0" tIns="34290" rIns="68580" bIns="34290" rtlCol="0">
            <a:spAutoFit/>
          </a:bodyPr>
          <a:lstStyle/>
          <a:p>
            <a:pPr algn="ctr" defTabSz="685800">
              <a:defRPr/>
            </a:pPr>
            <a:r>
              <a:rPr lang="en-US" sz="2100">
                <a:latin typeface="Segoe UI Semibold"/>
              </a:rPr>
              <a:t>Decision</a:t>
            </a:r>
            <a:endParaRPr lang="en-US" sz="2100" baseline="90000">
              <a:latin typeface="Segoe UI Semibold"/>
            </a:endParaRPr>
          </a:p>
        </p:txBody>
      </p:sp>
      <p:sp>
        <p:nvSpPr>
          <p:cNvPr id="10" name="TextBox 9">
            <a:extLst>
              <a:ext uri="{FF2B5EF4-FFF2-40B4-BE49-F238E27FC236}">
                <a16:creationId xmlns:a16="http://schemas.microsoft.com/office/drawing/2014/main" id="{87B7A350-9163-48D7-96B0-1220ED9C5BF4}"/>
              </a:ext>
            </a:extLst>
          </p:cNvPr>
          <p:cNvSpPr txBox="1"/>
          <p:nvPr/>
        </p:nvSpPr>
        <p:spPr>
          <a:xfrm>
            <a:off x="5636659" y="3851289"/>
            <a:ext cx="1794435" cy="357790"/>
          </a:xfrm>
          <a:prstGeom prst="rect">
            <a:avLst/>
          </a:prstGeom>
          <a:noFill/>
        </p:spPr>
        <p:txBody>
          <a:bodyPr wrap="square" lIns="0" tIns="34290" rIns="0" bIns="0" rtlCol="0">
            <a:spAutoFit/>
          </a:bodyPr>
          <a:lstStyle/>
          <a:p>
            <a:pPr algn="ctr" defTabSz="685800">
              <a:defRPr/>
            </a:pPr>
            <a:r>
              <a:rPr lang="en-US" sz="2100" dirty="0">
                <a:latin typeface="Segoe UI Semibold"/>
              </a:rPr>
              <a:t>Search</a:t>
            </a:r>
          </a:p>
        </p:txBody>
      </p:sp>
      <p:sp>
        <p:nvSpPr>
          <p:cNvPr id="11" name="TextBox 10">
            <a:extLst>
              <a:ext uri="{FF2B5EF4-FFF2-40B4-BE49-F238E27FC236}">
                <a16:creationId xmlns:a16="http://schemas.microsoft.com/office/drawing/2014/main" id="{CBA36FD1-D83E-4D8E-9EFF-2ED71DE33F3B}"/>
              </a:ext>
            </a:extLst>
          </p:cNvPr>
          <p:cNvSpPr txBox="1"/>
          <p:nvPr/>
        </p:nvSpPr>
        <p:spPr>
          <a:xfrm>
            <a:off x="4592019" y="2359115"/>
            <a:ext cx="820511"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Custom Vision</a:t>
            </a:r>
          </a:p>
        </p:txBody>
      </p:sp>
      <p:sp>
        <p:nvSpPr>
          <p:cNvPr id="12" name="TextBox 11">
            <a:extLst>
              <a:ext uri="{FF2B5EF4-FFF2-40B4-BE49-F238E27FC236}">
                <a16:creationId xmlns:a16="http://schemas.microsoft.com/office/drawing/2014/main" id="{29580954-9C7F-41E8-8E03-2952DFC9E74D}"/>
              </a:ext>
            </a:extLst>
          </p:cNvPr>
          <p:cNvSpPr txBox="1"/>
          <p:nvPr/>
        </p:nvSpPr>
        <p:spPr>
          <a:xfrm>
            <a:off x="1483004" y="1465640"/>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accent1"/>
                </a:solidFill>
              </a:rPr>
              <a:t>Personalizer</a:t>
            </a:r>
          </a:p>
        </p:txBody>
      </p:sp>
      <p:sp>
        <p:nvSpPr>
          <p:cNvPr id="13" name="Rectangle 12">
            <a:extLst>
              <a:ext uri="{FF2B5EF4-FFF2-40B4-BE49-F238E27FC236}">
                <a16:creationId xmlns:a16="http://schemas.microsoft.com/office/drawing/2014/main" id="{C2A5CDA5-E277-4BD0-8D6C-FAE037B3969B}"/>
              </a:ext>
            </a:extLst>
          </p:cNvPr>
          <p:cNvSpPr/>
          <p:nvPr/>
        </p:nvSpPr>
        <p:spPr>
          <a:xfrm>
            <a:off x="3834359" y="2728801"/>
            <a:ext cx="1103326" cy="230832"/>
          </a:xfrm>
          <a:prstGeom prst="rect">
            <a:avLst/>
          </a:prstGeom>
        </p:spPr>
        <p:txBody>
          <a:bodyPr wrap="square">
            <a:spAutoFit/>
          </a:bodyPr>
          <a:lstStyle/>
          <a:p>
            <a:pPr algn="ctr" defTabSz="685800">
              <a:spcAft>
                <a:spcPts val="225"/>
              </a:spcAft>
              <a:defRPr/>
            </a:pPr>
            <a:r>
              <a:rPr lang="en-US" sz="900">
                <a:latin typeface="Segoe UI Semibold"/>
              </a:rPr>
              <a:t>Form Recognizer</a:t>
            </a:r>
          </a:p>
        </p:txBody>
      </p:sp>
      <p:sp>
        <p:nvSpPr>
          <p:cNvPr id="14" name="Rectangle 13">
            <a:extLst>
              <a:ext uri="{FF2B5EF4-FFF2-40B4-BE49-F238E27FC236}">
                <a16:creationId xmlns:a16="http://schemas.microsoft.com/office/drawing/2014/main" id="{25C0F619-A1DE-4695-8A9C-9CB5D15A98DB}"/>
              </a:ext>
            </a:extLst>
          </p:cNvPr>
          <p:cNvSpPr/>
          <p:nvPr/>
        </p:nvSpPr>
        <p:spPr>
          <a:xfrm>
            <a:off x="1807127" y="4409519"/>
            <a:ext cx="1359131" cy="230832"/>
          </a:xfrm>
          <a:prstGeom prst="rect">
            <a:avLst/>
          </a:prstGeom>
        </p:spPr>
        <p:txBody>
          <a:bodyPr wrap="square">
            <a:spAutoFit/>
          </a:bodyPr>
          <a:lstStyle/>
          <a:p>
            <a:pPr algn="ctr" defTabSz="685800">
              <a:spcAft>
                <a:spcPts val="225"/>
              </a:spcAft>
              <a:defRPr/>
            </a:pPr>
            <a:r>
              <a:rPr lang="en-US" sz="900" dirty="0">
                <a:solidFill>
                  <a:schemeClr val="accent1"/>
                </a:solidFill>
                <a:latin typeface="Segoe UI Semibold"/>
              </a:rPr>
              <a:t>Neural Text-to-Speech</a:t>
            </a:r>
          </a:p>
        </p:txBody>
      </p:sp>
      <p:sp>
        <p:nvSpPr>
          <p:cNvPr id="15" name="Rectangle 14">
            <a:extLst>
              <a:ext uri="{FF2B5EF4-FFF2-40B4-BE49-F238E27FC236}">
                <a16:creationId xmlns:a16="http://schemas.microsoft.com/office/drawing/2014/main" id="{B2768F5B-07C8-415E-BC13-53D3277BD8F3}"/>
              </a:ext>
            </a:extLst>
          </p:cNvPr>
          <p:cNvSpPr/>
          <p:nvPr/>
        </p:nvSpPr>
        <p:spPr>
          <a:xfrm>
            <a:off x="353132" y="2239043"/>
            <a:ext cx="1158790" cy="230832"/>
          </a:xfrm>
          <a:prstGeom prst="rect">
            <a:avLst/>
          </a:prstGeom>
        </p:spPr>
        <p:txBody>
          <a:bodyPr wrap="square">
            <a:spAutoFit/>
          </a:bodyPr>
          <a:lstStyle/>
          <a:p>
            <a:pPr algn="ctr" defTabSz="685800">
              <a:spcAft>
                <a:spcPts val="225"/>
              </a:spcAft>
              <a:defRPr/>
            </a:pPr>
            <a:r>
              <a:rPr lang="en-US" sz="900">
                <a:latin typeface="Segoe UI Semibold"/>
              </a:rPr>
              <a:t>Anomaly Detector  </a:t>
            </a:r>
          </a:p>
        </p:txBody>
      </p:sp>
      <p:sp>
        <p:nvSpPr>
          <p:cNvPr id="16" name="TextBox 15">
            <a:extLst>
              <a:ext uri="{FF2B5EF4-FFF2-40B4-BE49-F238E27FC236}">
                <a16:creationId xmlns:a16="http://schemas.microsoft.com/office/drawing/2014/main" id="{BEB7BCD2-5BD8-4282-BE66-13D5EDA1713C}"/>
              </a:ext>
            </a:extLst>
          </p:cNvPr>
          <p:cNvSpPr txBox="1"/>
          <p:nvPr/>
        </p:nvSpPr>
        <p:spPr>
          <a:xfrm>
            <a:off x="1270519" y="2037848"/>
            <a:ext cx="115879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Content Moderator</a:t>
            </a:r>
          </a:p>
        </p:txBody>
      </p:sp>
      <p:sp>
        <p:nvSpPr>
          <p:cNvPr id="17" name="TextBox 16">
            <a:extLst>
              <a:ext uri="{FF2B5EF4-FFF2-40B4-BE49-F238E27FC236}">
                <a16:creationId xmlns:a16="http://schemas.microsoft.com/office/drawing/2014/main" id="{8FC302F9-89F6-4174-A6D4-E2DF35E2F3AB}"/>
              </a:ext>
            </a:extLst>
          </p:cNvPr>
          <p:cNvSpPr txBox="1"/>
          <p:nvPr/>
        </p:nvSpPr>
        <p:spPr>
          <a:xfrm>
            <a:off x="2017052" y="3401846"/>
            <a:ext cx="1469645"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Custom speech</a:t>
            </a:r>
          </a:p>
        </p:txBody>
      </p:sp>
      <p:sp>
        <p:nvSpPr>
          <p:cNvPr id="18" name="TextBox 17">
            <a:extLst>
              <a:ext uri="{FF2B5EF4-FFF2-40B4-BE49-F238E27FC236}">
                <a16:creationId xmlns:a16="http://schemas.microsoft.com/office/drawing/2014/main" id="{9957E0FB-AF37-45E8-95EA-03BBBA017FE2}"/>
              </a:ext>
            </a:extLst>
          </p:cNvPr>
          <p:cNvSpPr txBox="1"/>
          <p:nvPr/>
        </p:nvSpPr>
        <p:spPr>
          <a:xfrm>
            <a:off x="2429309" y="3921776"/>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Speaker Recognition</a:t>
            </a:r>
          </a:p>
        </p:txBody>
      </p:sp>
      <p:sp>
        <p:nvSpPr>
          <p:cNvPr id="19" name="TextBox 18">
            <a:extLst>
              <a:ext uri="{FF2B5EF4-FFF2-40B4-BE49-F238E27FC236}">
                <a16:creationId xmlns:a16="http://schemas.microsoft.com/office/drawing/2014/main" id="{964920C9-00CD-4417-B58A-9697C64AAFC1}"/>
              </a:ext>
            </a:extLst>
          </p:cNvPr>
          <p:cNvSpPr txBox="1"/>
          <p:nvPr/>
        </p:nvSpPr>
        <p:spPr>
          <a:xfrm>
            <a:off x="234374" y="4186274"/>
            <a:ext cx="143321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dirty="0">
                <a:solidFill>
                  <a:schemeClr val="tx1"/>
                </a:solidFill>
              </a:rPr>
              <a:t>Text-to-Speech</a:t>
            </a:r>
          </a:p>
        </p:txBody>
      </p:sp>
      <p:sp>
        <p:nvSpPr>
          <p:cNvPr id="20" name="TextBox 19">
            <a:extLst>
              <a:ext uri="{FF2B5EF4-FFF2-40B4-BE49-F238E27FC236}">
                <a16:creationId xmlns:a16="http://schemas.microsoft.com/office/drawing/2014/main" id="{D27CA36B-0778-4DB9-AB2B-91BC2A6B690C}"/>
              </a:ext>
            </a:extLst>
          </p:cNvPr>
          <p:cNvSpPr txBox="1"/>
          <p:nvPr/>
        </p:nvSpPr>
        <p:spPr>
          <a:xfrm>
            <a:off x="433091" y="3358862"/>
            <a:ext cx="1433214"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Conversation transcription capability </a:t>
            </a:r>
          </a:p>
        </p:txBody>
      </p:sp>
      <p:sp>
        <p:nvSpPr>
          <p:cNvPr id="21" name="TextBox 20">
            <a:extLst>
              <a:ext uri="{FF2B5EF4-FFF2-40B4-BE49-F238E27FC236}">
                <a16:creationId xmlns:a16="http://schemas.microsoft.com/office/drawing/2014/main" id="{79EA8B21-2E75-4813-ADFD-D432869F326E}"/>
              </a:ext>
            </a:extLst>
          </p:cNvPr>
          <p:cNvSpPr txBox="1"/>
          <p:nvPr/>
        </p:nvSpPr>
        <p:spPr>
          <a:xfrm>
            <a:off x="4679043" y="2105011"/>
            <a:ext cx="577064"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Face</a:t>
            </a:r>
          </a:p>
        </p:txBody>
      </p:sp>
      <p:sp>
        <p:nvSpPr>
          <p:cNvPr id="22" name="Rectangle 21">
            <a:extLst>
              <a:ext uri="{FF2B5EF4-FFF2-40B4-BE49-F238E27FC236}">
                <a16:creationId xmlns:a16="http://schemas.microsoft.com/office/drawing/2014/main" id="{4A9B653F-1EF8-49DF-B619-E77FB5D53F08}"/>
              </a:ext>
            </a:extLst>
          </p:cNvPr>
          <p:cNvSpPr/>
          <p:nvPr/>
        </p:nvSpPr>
        <p:spPr>
          <a:xfrm>
            <a:off x="3132322" y="2428364"/>
            <a:ext cx="684455" cy="369332"/>
          </a:xfrm>
          <a:prstGeom prst="rect">
            <a:avLst/>
          </a:prstGeom>
        </p:spPr>
        <p:txBody>
          <a:bodyPr wrap="square">
            <a:spAutoFit/>
          </a:bodyPr>
          <a:lstStyle/>
          <a:p>
            <a:pPr algn="ctr" defTabSz="685800">
              <a:spcAft>
                <a:spcPts val="225"/>
              </a:spcAft>
              <a:defRPr/>
            </a:pPr>
            <a:r>
              <a:rPr lang="en-US" sz="900">
                <a:latin typeface="Segoe UI Semibold"/>
              </a:rPr>
              <a:t>Video Indexer</a:t>
            </a:r>
          </a:p>
        </p:txBody>
      </p:sp>
      <p:sp>
        <p:nvSpPr>
          <p:cNvPr id="23" name="TextBox 22">
            <a:extLst>
              <a:ext uri="{FF2B5EF4-FFF2-40B4-BE49-F238E27FC236}">
                <a16:creationId xmlns:a16="http://schemas.microsoft.com/office/drawing/2014/main" id="{9F9A2E21-CF45-40AF-AFA3-3133845874C0}"/>
              </a:ext>
            </a:extLst>
          </p:cNvPr>
          <p:cNvSpPr txBox="1"/>
          <p:nvPr/>
        </p:nvSpPr>
        <p:spPr>
          <a:xfrm>
            <a:off x="2989873" y="1973679"/>
            <a:ext cx="1009901"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Ink Recognizer</a:t>
            </a:r>
          </a:p>
        </p:txBody>
      </p:sp>
      <p:sp>
        <p:nvSpPr>
          <p:cNvPr id="24" name="Rectangle 23">
            <a:extLst>
              <a:ext uri="{FF2B5EF4-FFF2-40B4-BE49-F238E27FC236}">
                <a16:creationId xmlns:a16="http://schemas.microsoft.com/office/drawing/2014/main" id="{D29BBDD6-1A2F-4107-A361-5E3047C9E421}"/>
              </a:ext>
            </a:extLst>
          </p:cNvPr>
          <p:cNvSpPr/>
          <p:nvPr/>
        </p:nvSpPr>
        <p:spPr>
          <a:xfrm>
            <a:off x="4003653" y="1826873"/>
            <a:ext cx="820511" cy="369332"/>
          </a:xfrm>
          <a:prstGeom prst="rect">
            <a:avLst/>
          </a:prstGeom>
        </p:spPr>
        <p:txBody>
          <a:bodyPr wrap="square">
            <a:spAutoFit/>
          </a:bodyPr>
          <a:lstStyle/>
          <a:p>
            <a:pPr algn="ctr" defTabSz="685800">
              <a:spcAft>
                <a:spcPts val="225"/>
              </a:spcAft>
              <a:defRPr/>
            </a:pPr>
            <a:r>
              <a:rPr lang="en-US" sz="900" dirty="0">
                <a:latin typeface="Segoe UI Semibold"/>
              </a:rPr>
              <a:t>Computer Vision </a:t>
            </a:r>
          </a:p>
        </p:txBody>
      </p:sp>
      <p:sp>
        <p:nvSpPr>
          <p:cNvPr id="25" name="TextBox 24">
            <a:extLst>
              <a:ext uri="{FF2B5EF4-FFF2-40B4-BE49-F238E27FC236}">
                <a16:creationId xmlns:a16="http://schemas.microsoft.com/office/drawing/2014/main" id="{2A62C53B-95E7-486F-AB9E-560FD244F46D}"/>
              </a:ext>
            </a:extLst>
          </p:cNvPr>
          <p:cNvSpPr txBox="1"/>
          <p:nvPr/>
        </p:nvSpPr>
        <p:spPr>
          <a:xfrm>
            <a:off x="7524239" y="2035416"/>
            <a:ext cx="102092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Language Understanding</a:t>
            </a:r>
          </a:p>
        </p:txBody>
      </p:sp>
      <p:sp>
        <p:nvSpPr>
          <p:cNvPr id="26" name="Rectangle 25">
            <a:extLst>
              <a:ext uri="{FF2B5EF4-FFF2-40B4-BE49-F238E27FC236}">
                <a16:creationId xmlns:a16="http://schemas.microsoft.com/office/drawing/2014/main" id="{C1037A8E-03F8-4752-8066-C54A1ACCF262}"/>
              </a:ext>
            </a:extLst>
          </p:cNvPr>
          <p:cNvSpPr/>
          <p:nvPr/>
        </p:nvSpPr>
        <p:spPr>
          <a:xfrm>
            <a:off x="6087207" y="2227280"/>
            <a:ext cx="941635" cy="230832"/>
          </a:xfrm>
          <a:prstGeom prst="rect">
            <a:avLst/>
          </a:prstGeom>
        </p:spPr>
        <p:txBody>
          <a:bodyPr wrap="square">
            <a:spAutoFit/>
          </a:bodyPr>
          <a:lstStyle/>
          <a:p>
            <a:pPr algn="ctr" defTabSz="685800">
              <a:spcAft>
                <a:spcPts val="225"/>
              </a:spcAft>
              <a:defRPr/>
            </a:pPr>
            <a:r>
              <a:rPr lang="en-US" sz="900" err="1">
                <a:solidFill>
                  <a:schemeClr val="accent1"/>
                </a:solidFill>
                <a:latin typeface="Segoe UI Semibold"/>
              </a:rPr>
              <a:t>QnA</a:t>
            </a:r>
            <a:r>
              <a:rPr lang="en-US" sz="900">
                <a:solidFill>
                  <a:schemeClr val="accent1"/>
                </a:solidFill>
                <a:latin typeface="Segoe UI Semibold"/>
              </a:rPr>
              <a:t> Maker</a:t>
            </a:r>
          </a:p>
        </p:txBody>
      </p:sp>
      <p:sp>
        <p:nvSpPr>
          <p:cNvPr id="27" name="TextBox 26">
            <a:extLst>
              <a:ext uri="{FF2B5EF4-FFF2-40B4-BE49-F238E27FC236}">
                <a16:creationId xmlns:a16="http://schemas.microsoft.com/office/drawing/2014/main" id="{040C2CC1-9B79-4CB1-A404-7A57CBC4CA5F}"/>
              </a:ext>
            </a:extLst>
          </p:cNvPr>
          <p:cNvSpPr txBox="1"/>
          <p:nvPr/>
        </p:nvSpPr>
        <p:spPr>
          <a:xfrm>
            <a:off x="6504002" y="1336592"/>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Text Analytics</a:t>
            </a:r>
          </a:p>
        </p:txBody>
      </p:sp>
      <p:sp>
        <p:nvSpPr>
          <p:cNvPr id="28" name="Rectangle 27">
            <a:extLst>
              <a:ext uri="{FF2B5EF4-FFF2-40B4-BE49-F238E27FC236}">
                <a16:creationId xmlns:a16="http://schemas.microsoft.com/office/drawing/2014/main" id="{60B2C1DF-0ABA-48C1-AE00-C15EDA732CBC}"/>
              </a:ext>
            </a:extLst>
          </p:cNvPr>
          <p:cNvSpPr/>
          <p:nvPr/>
        </p:nvSpPr>
        <p:spPr>
          <a:xfrm>
            <a:off x="5806187" y="1602059"/>
            <a:ext cx="941572" cy="369332"/>
          </a:xfrm>
          <a:prstGeom prst="rect">
            <a:avLst/>
          </a:prstGeom>
        </p:spPr>
        <p:txBody>
          <a:bodyPr wrap="square">
            <a:spAutoFit/>
          </a:bodyPr>
          <a:lstStyle/>
          <a:p>
            <a:pPr algn="ctr" defTabSz="685800">
              <a:spcAft>
                <a:spcPts val="225"/>
              </a:spcAft>
              <a:defRPr/>
            </a:pPr>
            <a:r>
              <a:rPr lang="en-US" sz="900">
                <a:latin typeface="Segoe UI Semibold"/>
              </a:rPr>
              <a:t>Translator Text</a:t>
            </a:r>
          </a:p>
        </p:txBody>
      </p:sp>
      <p:sp>
        <p:nvSpPr>
          <p:cNvPr id="29" name="TextBox 28">
            <a:extLst>
              <a:ext uri="{FF2B5EF4-FFF2-40B4-BE49-F238E27FC236}">
                <a16:creationId xmlns:a16="http://schemas.microsoft.com/office/drawing/2014/main" id="{B6DD177A-3442-4BE2-ABA5-1AB9E05102AA}"/>
              </a:ext>
            </a:extLst>
          </p:cNvPr>
          <p:cNvSpPr txBox="1"/>
          <p:nvPr/>
        </p:nvSpPr>
        <p:spPr>
          <a:xfrm>
            <a:off x="5081577" y="4097174"/>
            <a:ext cx="804228"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Web Search</a:t>
            </a:r>
          </a:p>
        </p:txBody>
      </p:sp>
      <p:sp>
        <p:nvSpPr>
          <p:cNvPr id="30" name="TextBox 29">
            <a:extLst>
              <a:ext uri="{FF2B5EF4-FFF2-40B4-BE49-F238E27FC236}">
                <a16:creationId xmlns:a16="http://schemas.microsoft.com/office/drawing/2014/main" id="{70C82B2F-DAA4-4066-B2F5-936671F78645}"/>
              </a:ext>
            </a:extLst>
          </p:cNvPr>
          <p:cNvSpPr txBox="1"/>
          <p:nvPr/>
        </p:nvSpPr>
        <p:spPr>
          <a:xfrm>
            <a:off x="5171718" y="3498810"/>
            <a:ext cx="929882"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accent1"/>
                </a:solidFill>
              </a:rPr>
              <a:t>Bing Custom Search</a:t>
            </a:r>
          </a:p>
        </p:txBody>
      </p:sp>
      <p:sp>
        <p:nvSpPr>
          <p:cNvPr id="31" name="TextBox 30">
            <a:extLst>
              <a:ext uri="{FF2B5EF4-FFF2-40B4-BE49-F238E27FC236}">
                <a16:creationId xmlns:a16="http://schemas.microsoft.com/office/drawing/2014/main" id="{0798DF38-95B4-491E-B62D-FC5FA490FDA6}"/>
              </a:ext>
            </a:extLst>
          </p:cNvPr>
          <p:cNvSpPr txBox="1"/>
          <p:nvPr/>
        </p:nvSpPr>
        <p:spPr>
          <a:xfrm>
            <a:off x="5906041" y="3539570"/>
            <a:ext cx="1220907"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a:t>
            </a:r>
            <a:br>
              <a:rPr lang="en-US" sz="900">
                <a:solidFill>
                  <a:schemeClr val="tx1"/>
                </a:solidFill>
              </a:rPr>
            </a:br>
            <a:r>
              <a:rPr lang="en-US" sz="900">
                <a:solidFill>
                  <a:schemeClr val="tx1"/>
                </a:solidFill>
              </a:rPr>
              <a:t>Video Search</a:t>
            </a:r>
          </a:p>
        </p:txBody>
      </p:sp>
      <p:sp>
        <p:nvSpPr>
          <p:cNvPr id="32" name="TextBox 31">
            <a:extLst>
              <a:ext uri="{FF2B5EF4-FFF2-40B4-BE49-F238E27FC236}">
                <a16:creationId xmlns:a16="http://schemas.microsoft.com/office/drawing/2014/main" id="{E83CAADE-F9B0-44B4-8C81-0EA263BE154B}"/>
              </a:ext>
            </a:extLst>
          </p:cNvPr>
          <p:cNvSpPr txBox="1"/>
          <p:nvPr/>
        </p:nvSpPr>
        <p:spPr>
          <a:xfrm>
            <a:off x="5669042" y="4305644"/>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Image Search</a:t>
            </a:r>
          </a:p>
        </p:txBody>
      </p:sp>
      <p:sp>
        <p:nvSpPr>
          <p:cNvPr id="33" name="TextBox 32">
            <a:extLst>
              <a:ext uri="{FF2B5EF4-FFF2-40B4-BE49-F238E27FC236}">
                <a16:creationId xmlns:a16="http://schemas.microsoft.com/office/drawing/2014/main" id="{7E7F0EE1-BED2-444E-8F9B-019E76258982}"/>
              </a:ext>
            </a:extLst>
          </p:cNvPr>
          <p:cNvSpPr txBox="1"/>
          <p:nvPr/>
        </p:nvSpPr>
        <p:spPr>
          <a:xfrm>
            <a:off x="7323745" y="3750185"/>
            <a:ext cx="1640146"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Local Business Search</a:t>
            </a:r>
          </a:p>
        </p:txBody>
      </p:sp>
      <p:sp>
        <p:nvSpPr>
          <p:cNvPr id="34" name="TextBox 33">
            <a:extLst>
              <a:ext uri="{FF2B5EF4-FFF2-40B4-BE49-F238E27FC236}">
                <a16:creationId xmlns:a16="http://schemas.microsoft.com/office/drawing/2014/main" id="{8F83363F-B334-4822-AE45-6920CD8EA776}"/>
              </a:ext>
            </a:extLst>
          </p:cNvPr>
          <p:cNvSpPr txBox="1"/>
          <p:nvPr/>
        </p:nvSpPr>
        <p:spPr>
          <a:xfrm>
            <a:off x="6354034" y="4541487"/>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Visual Search</a:t>
            </a:r>
          </a:p>
        </p:txBody>
      </p:sp>
      <p:sp>
        <p:nvSpPr>
          <p:cNvPr id="35" name="TextBox 34">
            <a:extLst>
              <a:ext uri="{FF2B5EF4-FFF2-40B4-BE49-F238E27FC236}">
                <a16:creationId xmlns:a16="http://schemas.microsoft.com/office/drawing/2014/main" id="{E3A14801-AAAB-4B01-8261-876784291962}"/>
              </a:ext>
            </a:extLst>
          </p:cNvPr>
          <p:cNvSpPr txBox="1"/>
          <p:nvPr/>
        </p:nvSpPr>
        <p:spPr>
          <a:xfrm>
            <a:off x="6785429" y="3511866"/>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Entity Search</a:t>
            </a:r>
          </a:p>
        </p:txBody>
      </p:sp>
      <p:sp>
        <p:nvSpPr>
          <p:cNvPr id="36" name="TextBox 35">
            <a:extLst>
              <a:ext uri="{FF2B5EF4-FFF2-40B4-BE49-F238E27FC236}">
                <a16:creationId xmlns:a16="http://schemas.microsoft.com/office/drawing/2014/main" id="{8CA057EE-7E06-4A18-ADEE-A8CF3897F00A}"/>
              </a:ext>
            </a:extLst>
          </p:cNvPr>
          <p:cNvSpPr txBox="1"/>
          <p:nvPr/>
        </p:nvSpPr>
        <p:spPr>
          <a:xfrm>
            <a:off x="4454867" y="3778436"/>
            <a:ext cx="995510" cy="3693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News Search</a:t>
            </a:r>
          </a:p>
        </p:txBody>
      </p:sp>
      <p:sp>
        <p:nvSpPr>
          <p:cNvPr id="37" name="TextBox 36">
            <a:extLst>
              <a:ext uri="{FF2B5EF4-FFF2-40B4-BE49-F238E27FC236}">
                <a16:creationId xmlns:a16="http://schemas.microsoft.com/office/drawing/2014/main" id="{8F864C35-87EC-4518-AC46-1AB6B2FEE688}"/>
              </a:ext>
            </a:extLst>
          </p:cNvPr>
          <p:cNvSpPr txBox="1"/>
          <p:nvPr/>
        </p:nvSpPr>
        <p:spPr>
          <a:xfrm>
            <a:off x="6926591" y="4290149"/>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Autosuggest</a:t>
            </a:r>
          </a:p>
        </p:txBody>
      </p:sp>
      <p:sp>
        <p:nvSpPr>
          <p:cNvPr id="38" name="TextBox 37">
            <a:extLst>
              <a:ext uri="{FF2B5EF4-FFF2-40B4-BE49-F238E27FC236}">
                <a16:creationId xmlns:a16="http://schemas.microsoft.com/office/drawing/2014/main" id="{77F8278F-29D5-47C6-86B9-5376D7B6672F}"/>
              </a:ext>
            </a:extLst>
          </p:cNvPr>
          <p:cNvSpPr txBox="1"/>
          <p:nvPr/>
        </p:nvSpPr>
        <p:spPr>
          <a:xfrm>
            <a:off x="7424246" y="1569515"/>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Immersive Reader</a:t>
            </a:r>
          </a:p>
        </p:txBody>
      </p:sp>
      <p:sp>
        <p:nvSpPr>
          <p:cNvPr id="39" name="TextBox 38">
            <a:extLst>
              <a:ext uri="{FF2B5EF4-FFF2-40B4-BE49-F238E27FC236}">
                <a16:creationId xmlns:a16="http://schemas.microsoft.com/office/drawing/2014/main" id="{4E04DF18-D1BF-49C4-9F14-F111EB972711}"/>
              </a:ext>
            </a:extLst>
          </p:cNvPr>
          <p:cNvSpPr txBox="1"/>
          <p:nvPr/>
        </p:nvSpPr>
        <p:spPr>
          <a:xfrm>
            <a:off x="7254295" y="4093663"/>
            <a:ext cx="1220907" cy="230832"/>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defTabSz="685800">
              <a:spcAft>
                <a:spcPts val="225"/>
              </a:spcAft>
              <a:defRPr/>
            </a:pPr>
            <a:r>
              <a:rPr lang="en-US" sz="900">
                <a:solidFill>
                  <a:schemeClr val="tx1"/>
                </a:solidFill>
              </a:rPr>
              <a:t>Bing Spell Check</a:t>
            </a:r>
          </a:p>
        </p:txBody>
      </p:sp>
      <p:sp>
        <p:nvSpPr>
          <p:cNvPr id="41" name="Text Placeholder 5">
            <a:extLst>
              <a:ext uri="{FF2B5EF4-FFF2-40B4-BE49-F238E27FC236}">
                <a16:creationId xmlns:a16="http://schemas.microsoft.com/office/drawing/2014/main" id="{E786EEA8-6E8B-4660-B364-1BDCB8167131}"/>
              </a:ext>
            </a:extLst>
          </p:cNvPr>
          <p:cNvSpPr txBox="1">
            <a:spLocks/>
          </p:cNvSpPr>
          <p:nvPr/>
        </p:nvSpPr>
        <p:spPr>
          <a:xfrm>
            <a:off x="-1" y="958455"/>
            <a:ext cx="9144001" cy="307777"/>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Azure Cognitive Services: The most comprehensive pre-trained AI + container support</a:t>
            </a:r>
          </a:p>
        </p:txBody>
      </p:sp>
    </p:spTree>
    <p:extLst>
      <p:ext uri="{BB962C8B-B14F-4D97-AF65-F5344CB8AC3E}">
        <p14:creationId xmlns:p14="http://schemas.microsoft.com/office/powerpoint/2010/main" val="3354523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Machine Learning, AI and DL</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r>
                      <a:rPr lang="en-US" b="0"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3756921" cy="17773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381164" y="3220514"/>
            <a:ext cx="3115537" cy="888076"/>
            <a:chOff x="5381164" y="3220514"/>
            <a:chExt cx="3115537"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508293" y="3531670"/>
              <a:ext cx="2982675" cy="553998"/>
            </a:xfrm>
            <a:prstGeom prst="rect">
              <a:avLst/>
            </a:prstGeom>
            <a:noFill/>
          </p:spPr>
          <p:txBody>
            <a:bodyPr wrap="non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old_waits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381164" y="3538623"/>
              <a:ext cx="3115537"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br>
              <a:rPr lang="en-US" dirty="0"/>
            </a:br>
            <a:br>
              <a:rPr lang="en-US" dirty="0"/>
            </a:br>
            <a:r>
              <a:rPr lang="en-US" b="1" dirty="0">
                <a:solidFill>
                  <a:srgbClr val="C00000"/>
                </a:solidFill>
              </a:rPr>
              <a:t>aka.ms/</a:t>
            </a:r>
            <a:r>
              <a:rPr lang="en-US" b="1" dirty="0" err="1">
                <a:solidFill>
                  <a:srgbClr val="C00000"/>
                </a:solidFill>
              </a:rPr>
              <a:t>nndemo</a:t>
            </a:r>
            <a:endParaRPr lang="en-US" b="1" dirty="0">
              <a:solidFill>
                <a:srgbClr val="C00000"/>
              </a:solidFill>
            </a:endParaRPr>
          </a:p>
        </p:txBody>
      </p:sp>
    </p:spTree>
    <p:extLst>
      <p:ext uri="{BB962C8B-B14F-4D97-AF65-F5344CB8AC3E}">
        <p14:creationId xmlns:p14="http://schemas.microsoft.com/office/powerpoint/2010/main" val="3703185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&amp; Extensibility Framework</a:t>
            </a:r>
          </a:p>
        </p:txBody>
      </p:sp>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
        <p:nvSpPr>
          <p:cNvPr id="8" name="Rectangle 7">
            <a:extLst>
              <a:ext uri="{FF2B5EF4-FFF2-40B4-BE49-F238E27FC236}">
                <a16:creationId xmlns:a16="http://schemas.microsoft.com/office/drawing/2014/main" id="{B970FE90-F7EB-4F4B-9C72-DCC7BFF28BFC}"/>
              </a:ext>
            </a:extLst>
          </p:cNvPr>
          <p:cNvSpPr/>
          <p:nvPr/>
        </p:nvSpPr>
        <p:spPr>
          <a:xfrm>
            <a:off x="4458516" y="700537"/>
            <a:ext cx="4644189" cy="428520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srgbClr val="E6E6E6"/>
              </a:solidFill>
              <a:latin typeface="Segoe UI"/>
            </a:endParaRPr>
          </a:p>
        </p:txBody>
      </p:sp>
      <p:cxnSp>
        <p:nvCxnSpPr>
          <p:cNvPr id="9" name="Connector: Elbow 8">
            <a:extLst>
              <a:ext uri="{FF2B5EF4-FFF2-40B4-BE49-F238E27FC236}">
                <a16:creationId xmlns:a16="http://schemas.microsoft.com/office/drawing/2014/main" id="{FF57DA5C-7B66-492E-AD72-7E4552E560F2}"/>
              </a:ext>
            </a:extLst>
          </p:cNvPr>
          <p:cNvCxnSpPr>
            <a:cxnSpLocks/>
          </p:cNvCxnSpPr>
          <p:nvPr/>
        </p:nvCxnSpPr>
        <p:spPr>
          <a:xfrm rot="10800000">
            <a:off x="4980113" y="2630752"/>
            <a:ext cx="924734" cy="143362"/>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484ED43-B209-4F8D-AF3E-199E8EE14BBB}"/>
              </a:ext>
            </a:extLst>
          </p:cNvPr>
          <p:cNvSpPr txBox="1"/>
          <p:nvPr/>
        </p:nvSpPr>
        <p:spPr>
          <a:xfrm>
            <a:off x="5096176" y="2833243"/>
            <a:ext cx="6161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T-SQL</a:t>
            </a:r>
          </a:p>
        </p:txBody>
      </p:sp>
      <p:sp>
        <p:nvSpPr>
          <p:cNvPr id="11" name="TextBox 10">
            <a:extLst>
              <a:ext uri="{FF2B5EF4-FFF2-40B4-BE49-F238E27FC236}">
                <a16:creationId xmlns:a16="http://schemas.microsoft.com/office/drawing/2014/main" id="{3CF6A21B-3563-47C1-AD4E-DA8FEDE363A4}"/>
              </a:ext>
            </a:extLst>
          </p:cNvPr>
          <p:cNvSpPr txBox="1"/>
          <p:nvPr/>
        </p:nvSpPr>
        <p:spPr>
          <a:xfrm>
            <a:off x="6861085" y="2814083"/>
            <a:ext cx="840463" cy="346249"/>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Direct communications for performance</a:t>
            </a:r>
          </a:p>
        </p:txBody>
      </p:sp>
      <p:sp>
        <p:nvSpPr>
          <p:cNvPr id="12" name="TextBox 11">
            <a:extLst>
              <a:ext uri="{FF2B5EF4-FFF2-40B4-BE49-F238E27FC236}">
                <a16:creationId xmlns:a16="http://schemas.microsoft.com/office/drawing/2014/main" id="{85E72161-31F9-49AD-9536-F6CF3DE1975A}"/>
              </a:ext>
            </a:extLst>
          </p:cNvPr>
          <p:cNvSpPr txBox="1"/>
          <p:nvPr/>
        </p:nvSpPr>
        <p:spPr>
          <a:xfrm>
            <a:off x="7805169" y="1482958"/>
            <a:ext cx="945662"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Satellite</a:t>
            </a:r>
          </a:p>
        </p:txBody>
      </p:sp>
      <p:cxnSp>
        <p:nvCxnSpPr>
          <p:cNvPr id="13" name="Connector: Elbow 12">
            <a:extLst>
              <a:ext uri="{FF2B5EF4-FFF2-40B4-BE49-F238E27FC236}">
                <a16:creationId xmlns:a16="http://schemas.microsoft.com/office/drawing/2014/main" id="{F11660EF-1387-47A8-A24E-B05E3F60B979}"/>
              </a:ext>
            </a:extLst>
          </p:cNvPr>
          <p:cNvCxnSpPr>
            <a:cxnSpLocks/>
          </p:cNvCxnSpPr>
          <p:nvPr/>
        </p:nvCxnSpPr>
        <p:spPr>
          <a:xfrm rot="10800000">
            <a:off x="6325079" y="3310503"/>
            <a:ext cx="420231" cy="649934"/>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D7EF238-71F4-4E53-8EF9-84E364F5FA03}"/>
              </a:ext>
            </a:extLst>
          </p:cNvPr>
          <p:cNvCxnSpPr>
            <a:cxnSpLocks/>
          </p:cNvCxnSpPr>
          <p:nvPr/>
        </p:nvCxnSpPr>
        <p:spPr>
          <a:xfrm flipV="1">
            <a:off x="7288605" y="3853339"/>
            <a:ext cx="1008844" cy="255833"/>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502F132-FE06-42B5-8136-91778BFC9757}"/>
              </a:ext>
            </a:extLst>
          </p:cNvPr>
          <p:cNvSpPr/>
          <p:nvPr/>
        </p:nvSpPr>
        <p:spPr bwMode="auto">
          <a:xfrm>
            <a:off x="5258037" y="743785"/>
            <a:ext cx="2642281" cy="16158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685772">
              <a:defRPr/>
            </a:pPr>
            <a:r>
              <a:rPr lang="en-US" sz="105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6" name="Freeform: Shape 829">
            <a:extLst>
              <a:ext uri="{FF2B5EF4-FFF2-40B4-BE49-F238E27FC236}">
                <a16:creationId xmlns:a16="http://schemas.microsoft.com/office/drawing/2014/main" id="{811A3F88-D132-43CE-8D57-9D6A01F78680}"/>
              </a:ext>
            </a:extLst>
          </p:cNvPr>
          <p:cNvSpPr/>
          <p:nvPr/>
        </p:nvSpPr>
        <p:spPr bwMode="auto">
          <a:xfrm>
            <a:off x="6017395" y="2300536"/>
            <a:ext cx="586805" cy="75651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a:p>
            <a:pPr algn="ctr" defTabSz="699354" fontAlgn="base">
              <a:spcBef>
                <a:spcPct val="0"/>
              </a:spcBef>
              <a:spcAft>
                <a:spcPct val="0"/>
              </a:spcAft>
              <a:defRPr/>
            </a:pPr>
            <a:r>
              <a:rPr lang="en-US" sz="750" b="1" dirty="0">
                <a:solidFill>
                  <a:srgbClr val="50E6FF"/>
                </a:solidFill>
                <a:latin typeface="Segoe UI"/>
              </a:rPr>
              <a:t>SQL Server</a:t>
            </a:r>
          </a:p>
        </p:txBody>
      </p:sp>
      <p:grpSp>
        <p:nvGrpSpPr>
          <p:cNvPr id="17" name="Group 16">
            <a:extLst>
              <a:ext uri="{FF2B5EF4-FFF2-40B4-BE49-F238E27FC236}">
                <a16:creationId xmlns:a16="http://schemas.microsoft.com/office/drawing/2014/main" id="{E7648A18-D44F-4015-81D9-9EAAE296585E}"/>
              </a:ext>
            </a:extLst>
          </p:cNvPr>
          <p:cNvGrpSpPr/>
          <p:nvPr/>
        </p:nvGrpSpPr>
        <p:grpSpPr>
          <a:xfrm>
            <a:off x="4709100" y="2080596"/>
            <a:ext cx="488235" cy="473031"/>
            <a:chOff x="7157554" y="1735934"/>
            <a:chExt cx="397423" cy="398542"/>
          </a:xfrm>
        </p:grpSpPr>
        <p:grpSp>
          <p:nvGrpSpPr>
            <p:cNvPr id="18" name="Group 17">
              <a:extLst>
                <a:ext uri="{FF2B5EF4-FFF2-40B4-BE49-F238E27FC236}">
                  <a16:creationId xmlns:a16="http://schemas.microsoft.com/office/drawing/2014/main" id="{6B52FA8D-1B8F-4124-803E-B2F924E03151}"/>
                </a:ext>
              </a:extLst>
            </p:cNvPr>
            <p:cNvGrpSpPr/>
            <p:nvPr/>
          </p:nvGrpSpPr>
          <p:grpSpPr>
            <a:xfrm>
              <a:off x="7157554" y="1735934"/>
              <a:ext cx="397423" cy="398542"/>
              <a:chOff x="2107244" y="1575258"/>
              <a:chExt cx="310993" cy="264555"/>
            </a:xfrm>
            <a:solidFill>
              <a:srgbClr val="0078D7"/>
            </a:solidFill>
          </p:grpSpPr>
          <p:sp>
            <p:nvSpPr>
              <p:cNvPr id="23" name="Rectangle 9">
                <a:extLst>
                  <a:ext uri="{FF2B5EF4-FFF2-40B4-BE49-F238E27FC236}">
                    <a16:creationId xmlns:a16="http://schemas.microsoft.com/office/drawing/2014/main" id="{2717451D-E9ED-4BC0-BC39-CB800E8A5D8F}"/>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sp>
            <p:nvSpPr>
              <p:cNvPr id="24" name="Line 10">
                <a:extLst>
                  <a:ext uri="{FF2B5EF4-FFF2-40B4-BE49-F238E27FC236}">
                    <a16:creationId xmlns:a16="http://schemas.microsoft.com/office/drawing/2014/main" id="{9B4481F4-9E05-48AB-BF0D-30AE05BEC474}"/>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kern="0" dirty="0">
                  <a:solidFill>
                    <a:srgbClr val="3F3F3F"/>
                  </a:solidFill>
                  <a:latin typeface="Segoe UI"/>
                </a:endParaRPr>
              </a:p>
            </p:txBody>
          </p:sp>
        </p:grpSp>
        <p:grpSp>
          <p:nvGrpSpPr>
            <p:cNvPr id="19" name="Group 18">
              <a:extLst>
                <a:ext uri="{FF2B5EF4-FFF2-40B4-BE49-F238E27FC236}">
                  <a16:creationId xmlns:a16="http://schemas.microsoft.com/office/drawing/2014/main" id="{5DB3D958-3B27-4E91-8083-902C2D81E147}"/>
                </a:ext>
              </a:extLst>
            </p:cNvPr>
            <p:cNvGrpSpPr/>
            <p:nvPr/>
          </p:nvGrpSpPr>
          <p:grpSpPr>
            <a:xfrm>
              <a:off x="7264761" y="1903738"/>
              <a:ext cx="191394" cy="180132"/>
              <a:chOff x="2202934" y="1701907"/>
              <a:chExt cx="95690" cy="90061"/>
            </a:xfrm>
            <a:solidFill>
              <a:srgbClr val="50E6FF"/>
            </a:solidFill>
          </p:grpSpPr>
          <p:sp>
            <p:nvSpPr>
              <p:cNvPr id="21" name="Freeform 14">
                <a:extLst>
                  <a:ext uri="{FF2B5EF4-FFF2-40B4-BE49-F238E27FC236}">
                    <a16:creationId xmlns:a16="http://schemas.microsoft.com/office/drawing/2014/main" id="{B6F781C9-5E1E-4D25-9535-11BBC1256CE2}"/>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sp>
            <p:nvSpPr>
              <p:cNvPr id="22" name="Line 15">
                <a:extLst>
                  <a:ext uri="{FF2B5EF4-FFF2-40B4-BE49-F238E27FC236}">
                    <a16:creationId xmlns:a16="http://schemas.microsoft.com/office/drawing/2014/main" id="{437EC6C4-57DA-44F1-9F10-0487AD27576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68580" tIns="34290" rIns="68580" bIns="34290" numCol="1" anchor="t" anchorCtr="0" compatLnSpc="1">
                <a:prstTxWarp prst="textNoShape">
                  <a:avLst/>
                </a:prstTxWarp>
              </a:bodyPr>
              <a:lstStyle/>
              <a:p>
                <a:pPr defTabSz="699557">
                  <a:defRPr/>
                </a:pPr>
                <a:endParaRPr lang="en-US" sz="1350" dirty="0">
                  <a:solidFill>
                    <a:srgbClr val="3F3F3F"/>
                  </a:solidFill>
                  <a:latin typeface="Segoe UI"/>
                </a:endParaRPr>
              </a:p>
            </p:txBody>
          </p:sp>
        </p:grpSp>
        <p:sp>
          <p:nvSpPr>
            <p:cNvPr id="20" name="Oval 19">
              <a:extLst>
                <a:ext uri="{FF2B5EF4-FFF2-40B4-BE49-F238E27FC236}">
                  <a16:creationId xmlns:a16="http://schemas.microsoft.com/office/drawing/2014/main" id="{7CCD55E5-1499-48E1-981B-EE095B6C9B2B}"/>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defTabSz="685800">
                <a:defRPr/>
              </a:pPr>
              <a:endParaRPr lang="en-US" sz="1350" kern="0" dirty="0">
                <a:solidFill>
                  <a:prstClr val="black"/>
                </a:solidFill>
                <a:latin typeface="Arial" charset="0"/>
                <a:ea typeface="Arial" charset="0"/>
                <a:cs typeface="Arial" charset="0"/>
              </a:endParaRPr>
            </a:p>
          </p:txBody>
        </p:sp>
      </p:grpSp>
      <p:cxnSp>
        <p:nvCxnSpPr>
          <p:cNvPr id="25" name="Straight Connector 24">
            <a:extLst>
              <a:ext uri="{FF2B5EF4-FFF2-40B4-BE49-F238E27FC236}">
                <a16:creationId xmlns:a16="http://schemas.microsoft.com/office/drawing/2014/main" id="{1808843E-13A3-4587-A746-498C394F5C4C}"/>
              </a:ext>
            </a:extLst>
          </p:cNvPr>
          <p:cNvCxnSpPr/>
          <p:nvPr/>
        </p:nvCxnSpPr>
        <p:spPr>
          <a:xfrm>
            <a:off x="6745309" y="2773672"/>
            <a:ext cx="1029068"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EA578EB-71D7-4689-84BB-7299B905CB77}"/>
              </a:ext>
            </a:extLst>
          </p:cNvPr>
          <p:cNvGrpSpPr/>
          <p:nvPr/>
        </p:nvGrpSpPr>
        <p:grpSpPr>
          <a:xfrm>
            <a:off x="6803303" y="3711292"/>
            <a:ext cx="456541" cy="461409"/>
            <a:chOff x="7632206" y="4181475"/>
            <a:chExt cx="1932899" cy="1953509"/>
          </a:xfrm>
        </p:grpSpPr>
        <p:sp>
          <p:nvSpPr>
            <p:cNvPr id="27" name="Rectangle 26">
              <a:extLst>
                <a:ext uri="{FF2B5EF4-FFF2-40B4-BE49-F238E27FC236}">
                  <a16:creationId xmlns:a16="http://schemas.microsoft.com/office/drawing/2014/main" id="{9F750CF6-DD57-4040-A84F-AD71EC19C519}"/>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8" name="Triangle 35">
              <a:extLst>
                <a:ext uri="{FF2B5EF4-FFF2-40B4-BE49-F238E27FC236}">
                  <a16:creationId xmlns:a16="http://schemas.microsoft.com/office/drawing/2014/main" id="{6B3F2B95-EF1D-4B44-8A1F-E70A1D433E77}"/>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29" name="Triangle 36">
              <a:extLst>
                <a:ext uri="{FF2B5EF4-FFF2-40B4-BE49-F238E27FC236}">
                  <a16:creationId xmlns:a16="http://schemas.microsoft.com/office/drawing/2014/main" id="{F0CA7F24-12FD-4EC2-AE1D-B184ADE7D7EF}"/>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0" name="Rectangle 29">
              <a:extLst>
                <a:ext uri="{FF2B5EF4-FFF2-40B4-BE49-F238E27FC236}">
                  <a16:creationId xmlns:a16="http://schemas.microsoft.com/office/drawing/2014/main" id="{DF9E3A9D-0449-416B-BE57-A99DB71B35D9}"/>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1" name="Oval 30">
              <a:extLst>
                <a:ext uri="{FF2B5EF4-FFF2-40B4-BE49-F238E27FC236}">
                  <a16:creationId xmlns:a16="http://schemas.microsoft.com/office/drawing/2014/main" id="{A077345B-1887-4682-8B78-5ABEBF54F266}"/>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2" name="Oval 31">
              <a:extLst>
                <a:ext uri="{FF2B5EF4-FFF2-40B4-BE49-F238E27FC236}">
                  <a16:creationId xmlns:a16="http://schemas.microsoft.com/office/drawing/2014/main" id="{CFEBF6AA-A1A6-47BF-9D6B-4CFC99F70427}"/>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B7D727E9-6253-4248-84EC-46E6934C76F0}"/>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4" name="Rectangle 33">
              <a:extLst>
                <a:ext uri="{FF2B5EF4-FFF2-40B4-BE49-F238E27FC236}">
                  <a16:creationId xmlns:a16="http://schemas.microsoft.com/office/drawing/2014/main" id="{34492210-E714-40F6-AE6B-6600D1F241F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sp>
          <p:nvSpPr>
            <p:cNvPr id="35" name="Rectangle 34">
              <a:extLst>
                <a:ext uri="{FF2B5EF4-FFF2-40B4-BE49-F238E27FC236}">
                  <a16:creationId xmlns:a16="http://schemas.microsoft.com/office/drawing/2014/main" id="{F149320F-C131-4842-B0B0-9A1C3077D521}"/>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defTabSz="685800">
                <a:defRPr/>
              </a:pPr>
              <a:endParaRPr lang="en-US" sz="1350" dirty="0">
                <a:solidFill>
                  <a:prstClr val="black"/>
                </a:solidFill>
                <a:latin typeface="Arial" charset="0"/>
                <a:ea typeface="Arial" charset="0"/>
                <a:cs typeface="Arial" charset="0"/>
              </a:endParaRPr>
            </a:p>
          </p:txBody>
        </p:sp>
      </p:grpSp>
      <p:sp>
        <p:nvSpPr>
          <p:cNvPr id="36" name="TextBox 35">
            <a:extLst>
              <a:ext uri="{FF2B5EF4-FFF2-40B4-BE49-F238E27FC236}">
                <a16:creationId xmlns:a16="http://schemas.microsoft.com/office/drawing/2014/main" id="{0258904D-60FD-4CE5-9F0D-0732E32F5C27}"/>
              </a:ext>
            </a:extLst>
          </p:cNvPr>
          <p:cNvSpPr txBox="1"/>
          <p:nvPr/>
        </p:nvSpPr>
        <p:spPr>
          <a:xfrm>
            <a:off x="6617737" y="4218867"/>
            <a:ext cx="840463" cy="115416"/>
          </a:xfrm>
          <a:prstGeom prst="rect">
            <a:avLst/>
          </a:prstGeom>
          <a:noFill/>
        </p:spPr>
        <p:txBody>
          <a:bodyPr wrap="square" lIns="0" tIns="0" rIns="0" bIns="0" rtlCol="0">
            <a:spAutoFit/>
          </a:bodyPr>
          <a:lstStyle/>
          <a:p>
            <a:pPr algn="ctr" defTabSz="685775">
              <a:defRPr/>
            </a:pPr>
            <a:r>
              <a:rPr lang="en-US" sz="750" dirty="0">
                <a:gradFill>
                  <a:gsLst>
                    <a:gs pos="2917">
                      <a:srgbClr val="1A1A1A"/>
                    </a:gs>
                    <a:gs pos="30000">
                      <a:srgbClr val="1A1A1A"/>
                    </a:gs>
                  </a:gsLst>
                  <a:lin ang="5400000" scaled="0"/>
                </a:gradFill>
                <a:latin typeface="Segoe UI Semibold"/>
              </a:rPr>
              <a:t>Launch pad</a:t>
            </a:r>
          </a:p>
        </p:txBody>
      </p:sp>
      <p:sp>
        <p:nvSpPr>
          <p:cNvPr id="37" name="Rectangle 36">
            <a:extLst>
              <a:ext uri="{FF2B5EF4-FFF2-40B4-BE49-F238E27FC236}">
                <a16:creationId xmlns:a16="http://schemas.microsoft.com/office/drawing/2014/main" id="{87D0817A-55CF-47A7-9C98-EA095CCB84D3}"/>
              </a:ext>
            </a:extLst>
          </p:cNvPr>
          <p:cNvSpPr/>
          <p:nvPr/>
        </p:nvSpPr>
        <p:spPr bwMode="auto">
          <a:xfrm>
            <a:off x="5824352" y="1387893"/>
            <a:ext cx="3053258" cy="3055070"/>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8" name="Rectangle 37">
            <a:extLst>
              <a:ext uri="{FF2B5EF4-FFF2-40B4-BE49-F238E27FC236}">
                <a16:creationId xmlns:a16="http://schemas.microsoft.com/office/drawing/2014/main" id="{4B67A953-7B4D-404F-A802-B8CFF79BA9D1}"/>
              </a:ext>
            </a:extLst>
          </p:cNvPr>
          <p:cNvSpPr/>
          <p:nvPr/>
        </p:nvSpPr>
        <p:spPr bwMode="auto">
          <a:xfrm>
            <a:off x="7885272" y="1661339"/>
            <a:ext cx="824355" cy="213963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dirty="0">
              <a:gradFill>
                <a:gsLst>
                  <a:gs pos="40075">
                    <a:srgbClr val="FFFFFF"/>
                  </a:gs>
                  <a:gs pos="30000">
                    <a:srgbClr val="FFFFFF"/>
                  </a:gs>
                </a:gsLst>
                <a:lin ang="5400000" scaled="0"/>
              </a:gradFill>
              <a:latin typeface="Segoe UI"/>
            </a:endParaRPr>
          </a:p>
        </p:txBody>
      </p:sp>
      <p:sp>
        <p:nvSpPr>
          <p:cNvPr id="39" name="TextBox 38">
            <a:extLst>
              <a:ext uri="{FF2B5EF4-FFF2-40B4-BE49-F238E27FC236}">
                <a16:creationId xmlns:a16="http://schemas.microsoft.com/office/drawing/2014/main" id="{93E64186-58D4-4B31-B212-7C3EEB1F48B8}"/>
              </a:ext>
            </a:extLst>
          </p:cNvPr>
          <p:cNvSpPr txBox="1"/>
          <p:nvPr/>
        </p:nvSpPr>
        <p:spPr>
          <a:xfrm>
            <a:off x="8062944" y="1688539"/>
            <a:ext cx="469010" cy="461665"/>
          </a:xfrm>
          <a:prstGeom prst="rect">
            <a:avLst/>
          </a:prstGeom>
          <a:noFill/>
        </p:spPr>
        <p:txBody>
          <a:bodyPr wrap="square" lIns="0" tIns="0" rIns="0" bIns="0" rtlCol="0">
            <a:spAutoFit/>
          </a:bodyPr>
          <a:lstStyle/>
          <a:p>
            <a:pPr algn="ctr" defTabSz="914201">
              <a:defRPr/>
            </a:pPr>
            <a:r>
              <a:rPr lang="en-US" sz="3000" b="1" kern="0" dirty="0">
                <a:solidFill>
                  <a:srgbClr val="0078D7"/>
                </a:solidFill>
                <a:latin typeface="Segoe UI Semibold" charset="0"/>
                <a:ea typeface="Segoe UI Semibold" charset="0"/>
                <a:cs typeface="Segoe UI Semibold" charset="0"/>
              </a:rPr>
              <a:t>R</a:t>
            </a:r>
          </a:p>
        </p:txBody>
      </p:sp>
      <p:grpSp>
        <p:nvGrpSpPr>
          <p:cNvPr id="40" name="Group 39">
            <a:extLst>
              <a:ext uri="{FF2B5EF4-FFF2-40B4-BE49-F238E27FC236}">
                <a16:creationId xmlns:a16="http://schemas.microsoft.com/office/drawing/2014/main" id="{E897DC3A-8502-4BD2-AB55-9D11FED46A25}"/>
              </a:ext>
            </a:extLst>
          </p:cNvPr>
          <p:cNvGrpSpPr>
            <a:grpSpLocks noChangeAspect="1"/>
          </p:cNvGrpSpPr>
          <p:nvPr/>
        </p:nvGrpSpPr>
        <p:grpSpPr bwMode="auto">
          <a:xfrm>
            <a:off x="8150953" y="2238587"/>
            <a:ext cx="313657" cy="315040"/>
            <a:chOff x="522" y="2880"/>
            <a:chExt cx="908" cy="912"/>
          </a:xfrm>
          <a:solidFill>
            <a:schemeClr val="accent1"/>
          </a:solidFill>
        </p:grpSpPr>
        <p:sp>
          <p:nvSpPr>
            <p:cNvPr id="41" name="Freeform 5">
              <a:extLst>
                <a:ext uri="{FF2B5EF4-FFF2-40B4-BE49-F238E27FC236}">
                  <a16:creationId xmlns:a16="http://schemas.microsoft.com/office/drawing/2014/main" id="{821605D3-C69D-46C0-806D-33634F6F9D0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sp>
          <p:nvSpPr>
            <p:cNvPr id="42" name="Freeform 6">
              <a:extLst>
                <a:ext uri="{FF2B5EF4-FFF2-40B4-BE49-F238E27FC236}">
                  <a16:creationId xmlns:a16="http://schemas.microsoft.com/office/drawing/2014/main" id="{A7584286-4E82-4B6A-9511-ADD936FF4A5B}"/>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200" kern="0" dirty="0">
                <a:solidFill>
                  <a:srgbClr val="505050"/>
                </a:solidFill>
                <a:latin typeface="Segoe UI"/>
              </a:endParaRPr>
            </a:p>
          </p:txBody>
        </p:sp>
      </p:grpSp>
      <p:grpSp>
        <p:nvGrpSpPr>
          <p:cNvPr id="43" name="Group 42">
            <a:extLst>
              <a:ext uri="{FF2B5EF4-FFF2-40B4-BE49-F238E27FC236}">
                <a16:creationId xmlns:a16="http://schemas.microsoft.com/office/drawing/2014/main" id="{59F807D0-93C6-47ED-AE53-DDA2DC1DE507}"/>
              </a:ext>
            </a:extLst>
          </p:cNvPr>
          <p:cNvGrpSpPr/>
          <p:nvPr/>
        </p:nvGrpSpPr>
        <p:grpSpPr>
          <a:xfrm>
            <a:off x="8150953" y="2664888"/>
            <a:ext cx="313657" cy="522079"/>
            <a:chOff x="10695214" y="4270043"/>
            <a:chExt cx="860430" cy="1481780"/>
          </a:xfrm>
        </p:grpSpPr>
        <p:pic>
          <p:nvPicPr>
            <p:cNvPr id="44" name="Picture 43">
              <a:extLst>
                <a:ext uri="{FF2B5EF4-FFF2-40B4-BE49-F238E27FC236}">
                  <a16:creationId xmlns:a16="http://schemas.microsoft.com/office/drawing/2014/main" id="{C82DBA75-79D1-4BED-990A-41CD6D5032D4}"/>
                </a:ext>
              </a:extLst>
            </p:cNvPr>
            <p:cNvPicPr>
              <a:picLocks noChangeAspect="1"/>
            </p:cNvPicPr>
            <p:nvPr/>
          </p:nvPicPr>
          <p:blipFill rotWithShape="1">
            <a:blip r:embed="rId2"/>
            <a:srcRect r="56128"/>
            <a:stretch/>
          </p:blipFill>
          <p:spPr>
            <a:xfrm>
              <a:off x="10767230" y="4270043"/>
              <a:ext cx="716397" cy="952542"/>
            </a:xfrm>
            <a:prstGeom prst="rect">
              <a:avLst/>
            </a:prstGeom>
          </p:spPr>
        </p:pic>
        <p:pic>
          <p:nvPicPr>
            <p:cNvPr id="45" name="Picture 44">
              <a:extLst>
                <a:ext uri="{FF2B5EF4-FFF2-40B4-BE49-F238E27FC236}">
                  <a16:creationId xmlns:a16="http://schemas.microsoft.com/office/drawing/2014/main" id="{82AB19AD-D319-4316-B1D8-BED6F0BDEFB1}"/>
                </a:ext>
              </a:extLst>
            </p:cNvPr>
            <p:cNvPicPr>
              <a:picLocks noChangeAspect="1"/>
            </p:cNvPicPr>
            <p:nvPr/>
          </p:nvPicPr>
          <p:blipFill rotWithShape="1">
            <a:blip r:embed="rId2"/>
            <a:srcRect l="47307" t="34734" b="16030"/>
            <a:stretch/>
          </p:blipFill>
          <p:spPr>
            <a:xfrm>
              <a:off x="10695214" y="5282823"/>
              <a:ext cx="860430" cy="469000"/>
            </a:xfrm>
            <a:prstGeom prst="rect">
              <a:avLst/>
            </a:prstGeom>
          </p:spPr>
        </p:pic>
      </p:grpSp>
      <p:grpSp>
        <p:nvGrpSpPr>
          <p:cNvPr id="46" name="Group 45">
            <a:extLst>
              <a:ext uri="{FF2B5EF4-FFF2-40B4-BE49-F238E27FC236}">
                <a16:creationId xmlns:a16="http://schemas.microsoft.com/office/drawing/2014/main" id="{14009746-7BCB-45D8-B1A4-EE15F68F0D20}"/>
              </a:ext>
            </a:extLst>
          </p:cNvPr>
          <p:cNvGrpSpPr/>
          <p:nvPr/>
        </p:nvGrpSpPr>
        <p:grpSpPr>
          <a:xfrm>
            <a:off x="8558842" y="4218867"/>
            <a:ext cx="430783" cy="426137"/>
            <a:chOff x="6712956" y="9045673"/>
            <a:chExt cx="464984" cy="459971"/>
          </a:xfrm>
        </p:grpSpPr>
        <p:sp>
          <p:nvSpPr>
            <p:cNvPr id="47" name="Rectangle 46">
              <a:extLst>
                <a:ext uri="{FF2B5EF4-FFF2-40B4-BE49-F238E27FC236}">
                  <a16:creationId xmlns:a16="http://schemas.microsoft.com/office/drawing/2014/main" id="{6E1572DF-A4CF-4E7A-8938-DC8EE7721B98}"/>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88E0AAE5-539D-4234-BB86-5373A301AB42}"/>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CD03CA0-AFF8-4F89-A95C-2944BBBFAFE0}"/>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8D2B336D-9474-4B83-B7CF-FDBDC0AAC57A}"/>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3E262DC3-7205-4753-A546-0D08D425C5D0}"/>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A9377DA-AF04-463A-9DE0-F48EE51D4B77}"/>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8234CC7C-37C2-49FC-81A1-92A009725301}"/>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FDC0A79-0447-467C-B3A0-60ADB292D28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B883861-A981-46AF-9A42-C31557EC7E6F}"/>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1449AFD4-546D-4172-832A-E289A8456CCD}"/>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F98FEECD-EC2F-4F65-84DE-BC3A32BB0CC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E1375EF4-9F0F-4FF0-A821-8C2DAEB0046D}"/>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D057159C-2594-4A62-A6F6-B951BD5EB354}"/>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174999AC-1399-4253-8E32-2B72E21059FA}"/>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BF30DB14-A8A6-47C0-896C-713A4D4E11D7}"/>
              </a:ext>
            </a:extLst>
          </p:cNvPr>
          <p:cNvSpPr>
            <a:spLocks noChangeAspect="1" noEditPoints="1"/>
          </p:cNvSpPr>
          <p:nvPr/>
        </p:nvSpPr>
        <p:spPr bwMode="black">
          <a:xfrm>
            <a:off x="7503740" y="4571382"/>
            <a:ext cx="285671" cy="2893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68561" tIns="34280" rIns="68561" bIns="34280" numCol="1" anchor="t" anchorCtr="0" compatLnSpc="1">
            <a:prstTxWarp prst="textNoShape">
              <a:avLst/>
            </a:prstTxWarp>
          </a:bodyPr>
          <a:lstStyle/>
          <a:p>
            <a:pPr defTabSz="699288">
              <a:defRPr/>
            </a:pPr>
            <a:endParaRPr lang="en-US" sz="1350" kern="0" dirty="0">
              <a:solidFill>
                <a:prstClr val="white"/>
              </a:solidFill>
              <a:latin typeface="Segoe UI"/>
            </a:endParaRPr>
          </a:p>
        </p:txBody>
      </p:sp>
      <p:pic>
        <p:nvPicPr>
          <p:cNvPr id="62" name="Picture 61">
            <a:extLst>
              <a:ext uri="{FF2B5EF4-FFF2-40B4-BE49-F238E27FC236}">
                <a16:creationId xmlns:a16="http://schemas.microsoft.com/office/drawing/2014/main" id="{F8B4F9C1-3AA6-4239-9ED8-F0DDA6522063}"/>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887941" y="4563315"/>
            <a:ext cx="256574" cy="305445"/>
          </a:xfrm>
          <a:prstGeom prst="rect">
            <a:avLst/>
          </a:prstGeom>
        </p:spPr>
      </p:pic>
      <p:pic>
        <p:nvPicPr>
          <p:cNvPr id="63" name="Picture 2" descr="Image result for .net">
            <a:extLst>
              <a:ext uri="{FF2B5EF4-FFF2-40B4-BE49-F238E27FC236}">
                <a16:creationId xmlns:a16="http://schemas.microsoft.com/office/drawing/2014/main" id="{F1726396-FCBB-4704-B509-60BF3713F5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0019" y="3366243"/>
            <a:ext cx="595523" cy="31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47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934AD-426D-4D21-89AA-C1496110B1E1}"/>
              </a:ext>
            </a:extLst>
          </p:cNvPr>
          <p:cNvSpPr txBox="1"/>
          <p:nvPr/>
        </p:nvSpPr>
        <p:spPr>
          <a:xfrm>
            <a:off x="801715" y="1548972"/>
            <a:ext cx="6958361" cy="2308324"/>
          </a:xfrm>
          <a:prstGeom prst="rect">
            <a:avLst/>
          </a:prstGeom>
          <a:noFill/>
        </p:spPr>
        <p:txBody>
          <a:bodyPr wrap="square" rtlCol="0">
            <a:spAutoFit/>
          </a:bodyPr>
          <a:lstStyle/>
          <a:p>
            <a:r>
              <a:rPr lang="en-US" dirty="0"/>
              <a:t>Data Science – </a:t>
            </a:r>
          </a:p>
          <a:p>
            <a:r>
              <a:rPr lang="en-US" dirty="0"/>
              <a:t>Team Data Science Process – </a:t>
            </a:r>
          </a:p>
          <a:p>
            <a:r>
              <a:rPr lang="en-US" dirty="0"/>
              <a:t>Artificial Intelligence – </a:t>
            </a:r>
          </a:p>
          <a:p>
            <a:r>
              <a:rPr lang="en-US" dirty="0"/>
              <a:t>Machine Learning – </a:t>
            </a:r>
          </a:p>
          <a:p>
            <a:r>
              <a:rPr lang="en-US" dirty="0"/>
              <a:t>Neural Network – </a:t>
            </a:r>
          </a:p>
          <a:p>
            <a:r>
              <a:rPr lang="en-US" dirty="0"/>
              <a:t>Deep Neural Network –</a:t>
            </a:r>
          </a:p>
          <a:p>
            <a:r>
              <a:rPr lang="en-US" dirty="0"/>
              <a:t>Azure and SQL Server can help!</a:t>
            </a:r>
          </a:p>
          <a:p>
            <a:endParaRPr lang="en-US" dirty="0"/>
          </a:p>
        </p:txBody>
      </p:sp>
      <p:sp>
        <p:nvSpPr>
          <p:cNvPr id="5" name="TextBox 4">
            <a:extLst>
              <a:ext uri="{FF2B5EF4-FFF2-40B4-BE49-F238E27FC236}">
                <a16:creationId xmlns:a16="http://schemas.microsoft.com/office/drawing/2014/main" id="{BCA5EE7D-796B-433C-AFFC-F1FD049FEE0F}"/>
              </a:ext>
            </a:extLst>
          </p:cNvPr>
          <p:cNvSpPr txBox="1"/>
          <p:nvPr/>
        </p:nvSpPr>
        <p:spPr>
          <a:xfrm>
            <a:off x="801715" y="1548972"/>
            <a:ext cx="6958361" cy="2308324"/>
          </a:xfrm>
          <a:prstGeom prst="rect">
            <a:avLst/>
          </a:prstGeom>
          <a:noFill/>
        </p:spPr>
        <p:txBody>
          <a:bodyPr wrap="square" rtlCol="0">
            <a:spAutoFit/>
          </a:bodyPr>
          <a:lstStyle/>
          <a:p>
            <a:r>
              <a:rPr lang="en-US" dirty="0"/>
              <a:t>Data Science – analysis of data using scientific processes</a:t>
            </a:r>
          </a:p>
          <a:p>
            <a:r>
              <a:rPr lang="en-US" dirty="0"/>
              <a:t>Team Data Science Process – recommended data science lifecycle</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 Neural Network with multiple hidden layers</a:t>
            </a:r>
          </a:p>
          <a:p>
            <a:r>
              <a:rPr lang="en-US" dirty="0"/>
              <a:t>Azure and SQL Server can help!</a:t>
            </a:r>
          </a:p>
          <a:p>
            <a:endParaRPr lang="en-US" dirty="0"/>
          </a:p>
        </p:txBody>
      </p:sp>
      <p:sp>
        <p:nvSpPr>
          <p:cNvPr id="3" name="Explosion: 14 Points 2">
            <a:extLst>
              <a:ext uri="{FF2B5EF4-FFF2-40B4-BE49-F238E27FC236}">
                <a16:creationId xmlns:a16="http://schemas.microsoft.com/office/drawing/2014/main" id="{67A050BF-832A-4BEC-95BF-0D9FAACCAEC6}"/>
              </a:ext>
            </a:extLst>
          </p:cNvPr>
          <p:cNvSpPr/>
          <p:nvPr/>
        </p:nvSpPr>
        <p:spPr>
          <a:xfrm>
            <a:off x="723754" y="34043"/>
            <a:ext cx="3286772" cy="15149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POP QUIZ</a:t>
            </a:r>
          </a:p>
        </p:txBody>
      </p:sp>
    </p:spTree>
    <p:extLst>
      <p:ext uri="{BB962C8B-B14F-4D97-AF65-F5344CB8AC3E}">
        <p14:creationId xmlns:p14="http://schemas.microsoft.com/office/powerpoint/2010/main" val="134623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Product Group</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CF4B38A-A63B-43FA-B7FC-3E822D11441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38FEFF6-D668-47B9-9437-6D82DCE9EB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5803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2.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4796</TotalTime>
  <Words>5444</Words>
  <Application>Microsoft Office PowerPoint</Application>
  <PresentationFormat>On-screen Show (16:9)</PresentationFormat>
  <Paragraphs>702</Paragraphs>
  <Slides>41</Slides>
  <Notes>20</Notes>
  <HiddenSlides>8</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41</vt:i4>
      </vt:variant>
    </vt:vector>
  </HeadingPairs>
  <TitlesOfParts>
    <vt:vector size="57" baseType="lpstr">
      <vt:lpstr>Arial</vt:lpstr>
      <vt:lpstr>Calibri</vt:lpstr>
      <vt:lpstr>Calibri Light</vt:lpstr>
      <vt:lpstr>Cambria Math</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2_Build 2019 Black</vt:lpstr>
      <vt:lpstr>2_5-50203_Microsoft_Ignite_Template</vt:lpstr>
      <vt:lpstr>PowerPoint Presentation</vt:lpstr>
      <vt:lpstr>A Behind the Scenes Look at Machine Learning, AI and DL</vt:lpstr>
      <vt:lpstr>PASS Summit Learning Pathway: AI for Everyone</vt:lpstr>
      <vt:lpstr>Agenda</vt:lpstr>
      <vt:lpstr>Data Science</vt:lpstr>
      <vt:lpstr>Data Science</vt:lpstr>
      <vt:lpstr>Data Science Described</vt:lpstr>
      <vt:lpstr>Progression</vt:lpstr>
      <vt:lpstr>Artificial Intelligence</vt:lpstr>
      <vt:lpstr>Artificial Intelligence</vt:lpstr>
      <vt:lpstr>Artificial Intelligence</vt:lpstr>
      <vt:lpstr>Artificial Intelligence Uses and Implementation Families</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Deep Learning</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  aka.ms/nndemo</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PowerPoint Presentation</vt:lpstr>
      <vt:lpstr>PASS Summit Learning Pathway: AI for Everyone</vt:lpstr>
      <vt:lpstr>Resources</vt:lpstr>
      <vt:lpstr>PowerPoint Presentation</vt:lpstr>
      <vt:lpstr>PowerPoint Presentation</vt:lpstr>
      <vt:lpstr>Anna Hoffman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22</cp:revision>
  <dcterms:created xsi:type="dcterms:W3CDTF">2019-10-25T12:47:01Z</dcterms:created>
  <dcterms:modified xsi:type="dcterms:W3CDTF">2019-11-01T00:55:27Z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